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9"/>
    <p:restoredTop sz="94674"/>
  </p:normalViewPr>
  <p:slideViewPr>
    <p:cSldViewPr snapToGrid="0" snapToObjects="1">
      <p:cViewPr varScale="1">
        <p:scale>
          <a:sx n="60" d="100"/>
          <a:sy n="60" d="100"/>
        </p:scale>
        <p:origin x="8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297B05-5292-7842-9EE7-44968D583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2555EB7-E477-A74B-B39E-5B4108D2C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E6E155-A1CB-0848-9E70-86DBBB5A5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29-7-2022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1D398B-EAA3-E94C-8755-45D0D7C1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41BBCF-EE74-024B-ADAE-CD8CD24E5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363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60AB46-3F1B-934C-943D-30C4D36D3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C42A991-C3BE-B841-8F5A-F97F849758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151B400-0B1F-CB44-BB4B-5058CCF4F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29-7-2022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9C7EFD-E7E9-324A-ABAC-43304877D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354B11-22BD-B140-B2D6-703139F36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483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57195DC-5422-7949-9741-F089743F8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FBCA094-943D-0E45-8567-21CCFE3BB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DDCD18-C1C7-3A41-AFCE-DAF9848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29-7-2022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387371-62BA-574E-B534-1EDCD7FD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56D0AC-38B0-BC41-B7DF-6C8D4569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659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42EB72-72B7-D84B-A589-E41F5F728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EE5A63-8EC6-694B-9395-8D36715D1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7A2F2B-C2D4-4440-97F2-F48A7AD1B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29-7-2022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9A861F-0896-3C4A-AA52-5D65A3C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2203B3-BF85-A34F-BA20-2AC14A9CE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429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9BA791-0DA9-244A-B0B9-21695434E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A92FBC0-7315-2843-BDFC-8FFFD0E91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37DC17-D6C7-274B-B696-7AB3E2EDE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29-7-2022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956263-4E01-B543-A0F2-D11A4F1D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BBB46B-43FE-1E4A-8751-405F729B4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394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C66C5B-2C89-F34A-8404-3BC91C222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BCD43E-84C3-9342-861C-79F7CB560A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B41E25F-17F1-0446-96B6-AE3403994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A737234-6565-1345-B80E-F1DB190E4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29-7-2022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4F7341-CA6F-7F44-8C1F-3C69563F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647278-2ADB-F74B-A540-DE16CE775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584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ECB0DB-861A-144F-99A7-B69DE4F28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ED1A0B2-E2DB-5D48-BF91-9F02400C2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C5CD109-4FDB-1741-B2DC-40F05F8B9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0BF2AE1-CA39-BC41-985E-AA0A29794B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4BD3E48-7177-724F-9FBC-909F10882E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959BF54-CD54-F841-A9AA-396E55068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29-7-2022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3D7E2C9-C6BC-604B-87B6-D75F29B45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8F41901-2FBA-6B47-B88B-9234D2B2E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937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A636E4-BD87-F344-8473-23DA44670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900F4D2-076A-9845-97E5-211B63B0D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29-7-2022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D102F3B-0423-3649-9508-48E8D669A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4D17F9F-971B-4E41-8EE4-B9A92EC7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41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1B71050-67D8-3743-98B3-C505C88DB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29-7-2022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B9659C7-7C12-184F-B338-EB8ED5C8C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11A08DE-4AB1-304F-BC0E-873E95B0A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11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3FC1C0-ADC2-8447-9093-C6E795063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9512A9-B97C-E54F-831F-63B4728D2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55F8D86-3108-DA47-9FEF-E0D247669A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03BE9A8-D41F-D244-BBF4-9205A6649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29-7-2022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D913C64-41A2-0D4A-BBEE-9DF2ED1DB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96BF42-710C-194B-8A63-C2A9AFF7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812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C171D9-C333-F84B-BD11-7A6F436D4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1B5CC51-A72D-2A42-8DAF-17B2C31E8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8B5AFDB-90DD-5549-9B29-EF33FF714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CA547AE-6B3B-4D45-8C50-D56F3BE38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29-7-2022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C69CB6-FD28-344C-984B-151F71C27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1614394-9577-D74A-9027-AEC9D7D59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80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EE80334-A8AC-0948-9388-6D0A4A810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FF9F2C6-6279-2D48-8238-BB5F40AED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326737-E8F2-234E-A3E4-2E18D10266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33EFC-A260-AB41-B56B-CD7EA694D8D0}" type="datetimeFigureOut">
              <a:rPr lang="nl-NL" smtClean="0"/>
              <a:t>29-7-2022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BC47AB-9E10-914A-9F11-777D321119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490DF9-5682-044F-8F4C-91B6CBCC0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D2B20-1044-6C40-B86F-06FC9F62FB69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389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clinicaltrials.gov/ct2/show/NCT03895203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11CD3C-F523-C240-9220-1F2266C27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0142" y="614380"/>
            <a:ext cx="8409105" cy="857266"/>
          </a:xfrm>
        </p:spPr>
        <p:txBody>
          <a:bodyPr>
            <a:normAutofit fontScale="90000"/>
          </a:bodyPr>
          <a:lstStyle/>
          <a:p>
            <a:pPr algn="l"/>
            <a:r>
              <a:rPr lang="pt-PT" sz="3200" b="1" dirty="0">
                <a:latin typeface="Roboto" panose="02000000000000000000" pitchFamily="2" charset="0"/>
                <a:ea typeface="Roboto" panose="02000000000000000000" pitchFamily="2" charset="0"/>
              </a:rPr>
              <a:t>BE OPTIMAL</a:t>
            </a:r>
            <a:r>
              <a:rPr lang="en-FR" sz="3200" b="1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nl-BE" sz="3200" b="1" dirty="0">
                <a:latin typeface="Roboto" panose="02000000000000000000" pitchFamily="2" charset="0"/>
                <a:ea typeface="Roboto" panose="02000000000000000000" pitchFamily="2" charset="0"/>
              </a:rPr>
              <a:t>t</a:t>
            </a:r>
            <a:r>
              <a:rPr lang="en-FR" sz="3200" b="1" dirty="0">
                <a:latin typeface="Roboto" panose="02000000000000000000" pitchFamily="2" charset="0"/>
                <a:ea typeface="Roboto" panose="02000000000000000000" pitchFamily="2" charset="0"/>
              </a:rPr>
              <a:t>rial </a:t>
            </a:r>
            <a:r>
              <a:rPr lang="en-GB" sz="3200" b="1" dirty="0">
                <a:latin typeface="Roboto" panose="02000000000000000000" pitchFamily="2" charset="0"/>
                <a:ea typeface="Roboto" panose="02000000000000000000" pitchFamily="2" charset="0"/>
              </a:rPr>
              <a:t>(</a:t>
            </a:r>
            <a:r>
              <a:rPr lang="en-GB" sz="3200" b="1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NCT03895203</a:t>
            </a:r>
            <a:r>
              <a:rPr lang="en-GB" sz="3200" b="1" dirty="0">
                <a:latin typeface="Roboto" panose="02000000000000000000" pitchFamily="2" charset="0"/>
                <a:ea typeface="Roboto" panose="02000000000000000000" pitchFamily="2" charset="0"/>
              </a:rPr>
              <a:t>): </a:t>
            </a:r>
            <a:r>
              <a:rPr lang="en-GB" sz="3200" b="1" dirty="0" err="1">
                <a:latin typeface="Roboto" panose="02000000000000000000" pitchFamily="2" charset="0"/>
                <a:ea typeface="Roboto" panose="02000000000000000000" pitchFamily="2" charset="0"/>
              </a:rPr>
              <a:t>bimekizumab</a:t>
            </a:r>
            <a:r>
              <a:rPr lang="en-GB" sz="3200" b="1" dirty="0">
                <a:latin typeface="Roboto" panose="02000000000000000000" pitchFamily="2" charset="0"/>
                <a:ea typeface="Roboto" panose="02000000000000000000" pitchFamily="2" charset="0"/>
              </a:rPr>
              <a:t> in psoriatic arthritis (PsA)</a:t>
            </a:r>
            <a:endParaRPr lang="nl-NL" sz="32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6AB272D-A507-2A4F-BD24-D8765E2BB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0142" y="1914508"/>
            <a:ext cx="9010699" cy="302898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Phase 3, </a:t>
            </a:r>
            <a:r>
              <a:rPr lang="en-US" sz="16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randomised</a:t>
            </a:r>
            <a:r>
              <a:rPr lang="en-US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, double-blind study in </a:t>
            </a: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biologics-naïve patients with active </a:t>
            </a:r>
            <a:r>
              <a:rPr lang="en-GB" sz="16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PsA.</a:t>
            </a: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endParaRPr lang="en-US" sz="16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N=852; randomised to placebo (n=281), </a:t>
            </a:r>
            <a:r>
              <a:rPr lang="en-GB" sz="16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bimekizumab</a:t>
            </a: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 160 mg every 4 weeks (n=431), or adalimumab 40 mg every 2 weeks (n=140)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Primary endpoint: ACR50 response at week 16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Secondary endpoints: ACR20, ACR70, PASI90, MDA at week 16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PT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ACR50 </a:t>
            </a:r>
            <a:r>
              <a:rPr lang="pt-PT" sz="16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at</a:t>
            </a:r>
            <a:r>
              <a:rPr lang="pt-PT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pt-PT" sz="16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week</a:t>
            </a:r>
            <a:r>
              <a:rPr lang="pt-PT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 16: 43.9% </a:t>
            </a:r>
            <a:r>
              <a:rPr lang="pt-PT" sz="16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bimekizumab</a:t>
            </a:r>
            <a:r>
              <a:rPr lang="pt-PT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pt-PT" sz="16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vs</a:t>
            </a:r>
            <a:r>
              <a:rPr lang="pt-PT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 10.0% placebo </a:t>
            </a: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(OR 7.1; 95% CI 4.6–11.0; P&lt;0.001)</a:t>
            </a:r>
            <a:r>
              <a:rPr lang="pt-PT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; </a:t>
            </a:r>
            <a:r>
              <a:rPr lang="pt-PT" sz="16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adalimumab</a:t>
            </a:r>
            <a:r>
              <a:rPr lang="pt-PT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: 45.7%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6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Bimekizumab</a:t>
            </a: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 vs placebo - ACR20: 62.2% vs 23.8% (P&lt;0.001); ACR70: 24.4% vs 4.3% (P&lt;0.001); PASI90 61.3% vs 2.9%, MDA 45% vs 13.2%</a:t>
            </a:r>
            <a:endParaRPr lang="pt-PT" sz="16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EB1FDEF-BD72-DC46-9CD0-47B925C83BF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5549" y="5914876"/>
            <a:ext cx="3427095" cy="1018540"/>
          </a:xfrm>
          <a:prstGeom prst="rect">
            <a:avLst/>
          </a:prstGeom>
        </p:spPr>
      </p:pic>
      <p:sp>
        <p:nvSpPr>
          <p:cNvPr id="6" name="Rectangle 1033">
            <a:extLst>
              <a:ext uri="{FF2B5EF4-FFF2-40B4-BE49-F238E27FC236}">
                <a16:creationId xmlns:a16="http://schemas.microsoft.com/office/drawing/2014/main" id="{1262B763-4D2F-DC4E-95A4-20C974E3EB05}"/>
              </a:ext>
            </a:extLst>
          </p:cNvPr>
          <p:cNvSpPr>
            <a:spLocks/>
          </p:cNvSpPr>
          <p:nvPr/>
        </p:nvSpPr>
        <p:spPr bwMode="auto">
          <a:xfrm>
            <a:off x="2840143" y="6164064"/>
            <a:ext cx="9010699" cy="369332"/>
          </a:xfrm>
          <a:prstGeom prst="rect">
            <a:avLst/>
          </a:prstGeom>
          <a:solidFill>
            <a:srgbClr val="0065A4"/>
          </a:solidFill>
          <a:ln w="25400">
            <a:solidFill>
              <a:srgbClr val="0065A4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r">
              <a:spcAft>
                <a:spcPts val="1000"/>
              </a:spcAft>
            </a:pPr>
            <a:r>
              <a:rPr lang="en-GB" sz="1200" kern="1200" dirty="0">
                <a:solidFill>
                  <a:srgbClr val="FFFFFF"/>
                </a:solidFill>
                <a:effectLst/>
                <a:latin typeface="Roboto Lt" panose="02000000000000000000" pitchFamily="2" charset="0"/>
                <a:ea typeface="Roboto Lt" panose="02000000000000000000" pitchFamily="2" charset="0"/>
                <a:cs typeface="Times New Roman" panose="02020603050405020304" pitchFamily="18" charset="0"/>
              </a:rPr>
              <a:t>The International Congress Specialist</a:t>
            </a:r>
            <a:endParaRPr lang="nl-NL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EB9EA74-D830-464C-884E-87D2E416E9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489200" cy="5765800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55878A51-30DC-2A45-9C96-FC1CBE9F7360}"/>
              </a:ext>
            </a:extLst>
          </p:cNvPr>
          <p:cNvSpPr txBox="1"/>
          <p:nvPr/>
        </p:nvSpPr>
        <p:spPr>
          <a:xfrm>
            <a:off x="161093" y="275826"/>
            <a:ext cx="2265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EULAR 2022 Congress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D9ADB0E-6A3B-444B-AF03-201CD4FCE99A}"/>
              </a:ext>
            </a:extLst>
          </p:cNvPr>
          <p:cNvSpPr txBox="1"/>
          <p:nvPr/>
        </p:nvSpPr>
        <p:spPr>
          <a:xfrm>
            <a:off x="161093" y="623287"/>
            <a:ext cx="2086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1-4 June 2022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25E5CE1D-5F4B-D541-BFDD-ECF8E0786B32}"/>
              </a:ext>
            </a:extLst>
          </p:cNvPr>
          <p:cNvSpPr txBox="1"/>
          <p:nvPr/>
        </p:nvSpPr>
        <p:spPr>
          <a:xfrm>
            <a:off x="2840143" y="5658639"/>
            <a:ext cx="8866304" cy="43088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1100" dirty="0">
                <a:solidFill>
                  <a:schemeClr val="bg1">
                    <a:lumMod val="65000"/>
                  </a:schemeClr>
                </a:solidFill>
              </a:rPr>
              <a:t>McInnes I, et al. </a:t>
            </a:r>
            <a:r>
              <a:rPr lang="en-GB" sz="1100" dirty="0" err="1">
                <a:solidFill>
                  <a:schemeClr val="bg1">
                    <a:lumMod val="65000"/>
                  </a:schemeClr>
                </a:solidFill>
              </a:rPr>
              <a:t>Bimekizumab</a:t>
            </a:r>
            <a:r>
              <a:rPr lang="en-GB" sz="1100" dirty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en-GB" sz="1100" dirty="0" err="1">
                <a:solidFill>
                  <a:schemeClr val="bg1">
                    <a:lumMod val="65000"/>
                  </a:schemeClr>
                </a:solidFill>
              </a:rPr>
              <a:t>bDMARD</a:t>
            </a:r>
            <a:r>
              <a:rPr lang="en-GB" sz="1100" dirty="0">
                <a:solidFill>
                  <a:schemeClr val="bg1">
                    <a:lumMod val="65000"/>
                  </a:schemeClr>
                </a:solidFill>
              </a:rPr>
              <a:t>-naïve patients with psoriatic arthritis: 24-week efficacy &amp; safety from BE OPTIMAL, a phase 3, multicentre, randomised, placebo-controlled, active reference study. LB0001, EULAR 2022 Congress, 1–4 June, Copenhagen, Denmark.</a:t>
            </a:r>
            <a:endParaRPr lang="nl-NL" sz="11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65379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cept3_Medicom Powerpoint" id="{55229B6C-F913-F946-A588-DB37CFB023D4}" vid="{0F9DA7EB-8660-3245-915C-FBB0B9A3D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ASCO21 Editor selected 1-page Trial PPTs</Template>
  <TotalTime>139</TotalTime>
  <Words>213</Words>
  <Application>Microsoft Office PowerPoint</Application>
  <PresentationFormat>Ecrã Panorâmico</PresentationFormat>
  <Paragraphs>11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Roboto Light</vt:lpstr>
      <vt:lpstr>Roboto Lt</vt:lpstr>
      <vt:lpstr>Times New Roman</vt:lpstr>
      <vt:lpstr>Kantoorthema</vt:lpstr>
      <vt:lpstr>BE OPTIMAL trial (NCT03895203): bimekizumab in psoriatic arthritis (PsA)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Olympia Trial (NCT02032823): olaparib in breast cancer</dc:title>
  <dc:creator>Lisa Colson</dc:creator>
  <cp:lastModifiedBy>Agna Neto</cp:lastModifiedBy>
  <cp:revision>7</cp:revision>
  <dcterms:created xsi:type="dcterms:W3CDTF">2021-08-13T05:00:13Z</dcterms:created>
  <dcterms:modified xsi:type="dcterms:W3CDTF">2022-07-29T14:02:01Z</dcterms:modified>
</cp:coreProperties>
</file>