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35271-8BA1-4091-8EF2-D85474D9F8B5}" v="5" dt="2021-08-13T05:35:20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97B05-5292-7842-9EE7-44968D58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555EB7-E477-A74B-B39E-5B4108D2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6E155-A1CB-0848-9E70-86DBBB5A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1D398B-EAA3-E94C-8755-45D0D7C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41BBCF-EE74-024B-ADAE-CD8CD24E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0AB46-3F1B-934C-943D-30C4D36D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2A991-C3BE-B841-8F5A-F97F8497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1B400-0B1F-CB44-BB4B-5058CCF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C7EFD-E7E9-324A-ABAC-4330487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54B11-22BD-B140-B2D6-703139F3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8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195DC-5422-7949-9741-F089743F8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BCA094-943D-0E45-8567-21CCFE3BB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DCD18-C1C7-3A41-AFCE-DAF9848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87371-62BA-574E-B534-1EDCD7F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56D0AC-38B0-BC41-B7DF-6C8D456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5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EB72-72B7-D84B-A589-E41F5F72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E5A63-8EC6-694B-9395-8D36715D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A2F2B-C2D4-4440-97F2-F48A7AD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9A861F-0896-3C4A-AA52-5D65A3C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203B3-BF85-A34F-BA20-2AC14A9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2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A791-0DA9-244A-B0B9-2169543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2FBC0-7315-2843-BDFC-8FFFD0E9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7DC17-D6C7-274B-B696-7AB3E2ED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56263-4E01-B543-A0F2-D11A4F1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BB46B-43FE-1E4A-8751-405F729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9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6C5B-2C89-F34A-8404-3BC91C2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D43E-84C3-9342-861C-79F7CB56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41E25F-17F1-0446-96B6-AE3403994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737234-6565-1345-B80E-F1DB190E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7341-CA6F-7F44-8C1F-3C69563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47278-2ADB-F74B-A540-DE16CE7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CB0DB-861A-144F-99A7-B69DE4F2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D1A0B2-E2DB-5D48-BF91-9F02400C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5CD109-4FDB-1741-B2DC-40F05F8B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BF2AE1-CA39-BC41-985E-AA0A2979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BD3E48-7177-724F-9FBC-909F10882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59BF54-CD54-F841-A9AA-396E5506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D7E2C9-C6BC-604B-87B6-D75F29B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F41901-2FBA-6B47-B88B-9234D2B2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636E4-BD87-F344-8473-23DA4467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00F4D2-076A-9845-97E5-211B63B0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02F3B-0423-3649-9508-48E8D669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D17F9F-971B-4E41-8EE4-B9A92EC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B71050-67D8-3743-98B3-C505C88D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9659C7-7C12-184F-B338-EB8ED5C8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A08DE-4AB1-304F-BC0E-873E95B0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C1C0-ADC2-8447-9093-C6E79506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512A9-B97C-E54F-831F-63B4728D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F8D86-3108-DA47-9FEF-E0D24766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3BE9A8-D41F-D244-BBF4-9205A66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13C64-41A2-0D4A-BBEE-9DF2ED1D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6BF42-710C-194B-8A63-C2A9AFF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171D9-C333-F84B-BD11-7A6F436D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5CC51-A72D-2A42-8DAF-17B2C31E8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5AFDB-90DD-5549-9B29-EF33FF7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A547AE-6B3B-4D45-8C50-D56F3BE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69CB6-FD28-344C-984B-151F71C2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614394-9577-D74A-9027-AEC9D7D5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E80334-A8AC-0948-9388-6D0A4A81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9F2C6-6279-2D48-8238-BB5F40AE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6737-E8F2-234E-A3E4-2E18D1026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C47AB-9E10-914A-9F11-777D32111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90DF9-5682-044F-8F4C-91B6CBCC0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linicaltrials.gov/ct2/show/NCT03511664?term=NCT03511664&amp;draw=2&amp;rank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1CD3C-F523-C240-9220-1F2266C27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142" y="614380"/>
            <a:ext cx="7667601" cy="857266"/>
          </a:xfrm>
        </p:spPr>
        <p:txBody>
          <a:bodyPr>
            <a:noAutofit/>
          </a:bodyPr>
          <a:lstStyle/>
          <a:p>
            <a:pPr algn="l"/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VISION trial (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NCT03511664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): Lu-PSMA-617</a:t>
            </a:r>
            <a:b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in metastatic prostate cancer </a:t>
            </a:r>
            <a:endParaRPr lang="nl-NL" sz="29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AB272D-A507-2A4F-BD24-D8765E2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142" y="1914508"/>
            <a:ext cx="9010699" cy="302898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Open-label, phase 3 study in patients pre-treated with next-generation androgen-inhibition and 1-2 lines of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taxanes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N=831; randomised 2:1 to Lu-PSMA-617 (7.4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GBq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, 6 cycles) + investigator’s choice standard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tt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vs standard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tt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(excl. Rad-223 and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cytotoxics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Primary endpoints: radiologic PFS, OS; secondary endpoints: ORR, disease control rate, time to 1</a:t>
            </a:r>
            <a:r>
              <a:rPr lang="en-GB" sz="1600" baseline="30000" dirty="0">
                <a:latin typeface="Roboto Light" panose="02000000000000000000" pitchFamily="2" charset="0"/>
                <a:ea typeface="Roboto Light" panose="02000000000000000000" pitchFamily="2" charset="0"/>
              </a:rPr>
              <a:t>st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symptomatic skeletal event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PFS 8.7 m vs 3.4 m,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mOS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15.3 m vs 11.3 m (P&lt;0.05); all secondary endpoints statistically significant in favour of Lu-PSMA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Toxicity, AEs any grade: 85.3% vs 28.8%; grade 3-5: 28.4% vs 3.9%</a:t>
            </a:r>
            <a:r>
              <a:rPr lang="en-FR" sz="1600" dirty="0">
                <a:effectLst/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endParaRPr lang="en-FR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B1FDEF-BD72-DC46-9CD0-47B925C83B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9" y="5914876"/>
            <a:ext cx="3427095" cy="1018540"/>
          </a:xfrm>
          <a:prstGeom prst="rect">
            <a:avLst/>
          </a:prstGeom>
        </p:spPr>
      </p:pic>
      <p:sp>
        <p:nvSpPr>
          <p:cNvPr id="6" name="Rectangle 1033">
            <a:extLst>
              <a:ext uri="{FF2B5EF4-FFF2-40B4-BE49-F238E27FC236}">
                <a16:creationId xmlns:a16="http://schemas.microsoft.com/office/drawing/2014/main" id="{1262B763-4D2F-DC4E-95A4-20C974E3EB05}"/>
              </a:ext>
            </a:extLst>
          </p:cNvPr>
          <p:cNvSpPr>
            <a:spLocks/>
          </p:cNvSpPr>
          <p:nvPr/>
        </p:nvSpPr>
        <p:spPr bwMode="auto">
          <a:xfrm>
            <a:off x="2840143" y="6164064"/>
            <a:ext cx="9010699" cy="369332"/>
          </a:xfrm>
          <a:prstGeom prst="rect">
            <a:avLst/>
          </a:prstGeom>
          <a:solidFill>
            <a:srgbClr val="0065A4"/>
          </a:solidFill>
          <a:ln w="25400">
            <a:solidFill>
              <a:srgbClr val="0065A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r">
              <a:spcAft>
                <a:spcPts val="100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Roboto Lt" panose="02000000000000000000" pitchFamily="2" charset="0"/>
                <a:ea typeface="Roboto Lt" panose="02000000000000000000" pitchFamily="2" charset="0"/>
                <a:cs typeface="Times New Roman" panose="02020603050405020304" pitchFamily="18" charset="0"/>
              </a:rPr>
              <a:t>The International Congress Specialist</a:t>
            </a:r>
            <a:endParaRPr lang="nl-N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B9EA74-D830-464C-884E-87D2E416E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89200" cy="57658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878A51-30DC-2A45-9C96-FC1CBE9F7360}"/>
              </a:ext>
            </a:extLst>
          </p:cNvPr>
          <p:cNvSpPr txBox="1"/>
          <p:nvPr/>
        </p:nvSpPr>
        <p:spPr>
          <a:xfrm>
            <a:off x="161093" y="275826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ASCO 2021 Meeting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9ADB0E-6A3B-444B-AF03-201CD4FCE99A}"/>
              </a:ext>
            </a:extLst>
          </p:cNvPr>
          <p:cNvSpPr txBox="1"/>
          <p:nvPr/>
        </p:nvSpPr>
        <p:spPr>
          <a:xfrm>
            <a:off x="161093" y="623287"/>
            <a:ext cx="20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4 - 8 </a:t>
            </a:r>
            <a:r>
              <a:rPr lang="nl-NL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June</a:t>
            </a:r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2021</a:t>
            </a:r>
          </a:p>
        </p:txBody>
      </p:sp>
      <p:sp>
        <p:nvSpPr>
          <p:cNvPr id="10" name="Tijdelijke aanduiding voor voettekst 3">
            <a:extLst>
              <a:ext uri="{FF2B5EF4-FFF2-40B4-BE49-F238E27FC236}">
                <a16:creationId xmlns:a16="http://schemas.microsoft.com/office/drawing/2014/main" id="{4F9C60DE-8BD3-45A7-82C6-C8948C0B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3990" y="5329843"/>
            <a:ext cx="8763001" cy="369332"/>
          </a:xfrm>
        </p:spPr>
        <p:txBody>
          <a:bodyPr/>
          <a:lstStyle/>
          <a:p>
            <a:pPr algn="l"/>
            <a:r>
              <a:rPr lang="en-GB" sz="1100" dirty="0"/>
              <a:t>Morris MJ, et al. Phase III study of lutetium-177-PSMA-617 in patients with metastatic castration-resistant prostate cancer (VISION). Abstract LBA4, ASCO 2021 Virtual Meeting, 4–8 June.</a:t>
            </a:r>
            <a:endParaRPr lang="en-FR" sz="1100" dirty="0"/>
          </a:p>
        </p:txBody>
      </p:sp>
    </p:spTree>
    <p:extLst>
      <p:ext uri="{BB962C8B-B14F-4D97-AF65-F5344CB8AC3E}">
        <p14:creationId xmlns:p14="http://schemas.microsoft.com/office/powerpoint/2010/main" val="13635757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pt3_Medicom Powerpoint" id="{55229B6C-F913-F946-A588-DB37CFB023D4}" vid="{0F9DA7EB-8660-3245-915C-FBB0B9A3D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ASCO21 Editor selected 1-page Trial PPTs</Template>
  <TotalTime>36</TotalTime>
  <Words>170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Light</vt:lpstr>
      <vt:lpstr>Roboto Lt</vt:lpstr>
      <vt:lpstr>Times New Roman</vt:lpstr>
      <vt:lpstr>Kantoorthema</vt:lpstr>
      <vt:lpstr>VISION trial (NCT03511664): Lu-PSMA-617 in metastatic prostate cancer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Olympia Trial (NCT02032823): olaparib in breast cancer</dc:title>
  <dc:creator>Lisa Colson</dc:creator>
  <cp:lastModifiedBy>Lisa Colson</cp:lastModifiedBy>
  <cp:revision>3</cp:revision>
  <dcterms:created xsi:type="dcterms:W3CDTF">2021-08-13T05:00:13Z</dcterms:created>
  <dcterms:modified xsi:type="dcterms:W3CDTF">2021-08-16T09:40:26Z</dcterms:modified>
</cp:coreProperties>
</file>